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8" r:id="rId5"/>
    <p:sldId id="267" r:id="rId6"/>
    <p:sldId id="270" r:id="rId7"/>
    <p:sldId id="272" r:id="rId8"/>
    <p:sldId id="261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109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Георгий Ивлев" userId="b574f39e96267897" providerId="LiveId" clId="{B72BE781-F557-453B-B751-34A37635148B}"/>
    <pc:docChg chg="custSel modSld">
      <pc:chgData name="Георгий Ивлев" userId="b574f39e96267897" providerId="LiveId" clId="{B72BE781-F557-453B-B751-34A37635148B}" dt="2021-12-22T07:52:35.071" v="235" actId="6549"/>
      <pc:docMkLst>
        <pc:docMk/>
      </pc:docMkLst>
      <pc:sldChg chg="modSp mod">
        <pc:chgData name="Георгий Ивлев" userId="b574f39e96267897" providerId="LiveId" clId="{B72BE781-F557-453B-B751-34A37635148B}" dt="2021-12-22T07:34:46.055" v="3" actId="6549"/>
        <pc:sldMkLst>
          <pc:docMk/>
          <pc:sldMk cId="0" sldId="270"/>
        </pc:sldMkLst>
        <pc:spChg chg="mod">
          <ac:chgData name="Георгий Ивлев" userId="b574f39e96267897" providerId="LiveId" clId="{B72BE781-F557-453B-B751-34A37635148B}" dt="2021-12-22T07:34:46.055" v="3" actId="6549"/>
          <ac:spMkLst>
            <pc:docMk/>
            <pc:sldMk cId="0" sldId="270"/>
            <ac:spMk id="5" creationId="{00000000-0000-0000-0000-000000000000}"/>
          </ac:spMkLst>
        </pc:spChg>
      </pc:sldChg>
      <pc:sldChg chg="modSp mod">
        <pc:chgData name="Георгий Ивлев" userId="b574f39e96267897" providerId="LiveId" clId="{B72BE781-F557-453B-B751-34A37635148B}" dt="2021-12-22T07:52:35.071" v="235" actId="6549"/>
        <pc:sldMkLst>
          <pc:docMk/>
          <pc:sldMk cId="0" sldId="271"/>
        </pc:sldMkLst>
        <pc:spChg chg="mod">
          <ac:chgData name="Георгий Ивлев" userId="b574f39e96267897" providerId="LiveId" clId="{B72BE781-F557-453B-B751-34A37635148B}" dt="2021-12-22T07:52:35.071" v="235" actId="6549"/>
          <ac:spMkLst>
            <pc:docMk/>
            <pc:sldMk cId="0" sldId="271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C43E-3EED-4780-91D6-D7059BBFD7E4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687BF-06E1-4AF3-81EF-838C7ED8A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C43E-3EED-4780-91D6-D7059BBFD7E4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687BF-06E1-4AF3-81EF-838C7ED8A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C43E-3EED-4780-91D6-D7059BBFD7E4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687BF-06E1-4AF3-81EF-838C7ED8A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C43E-3EED-4780-91D6-D7059BBFD7E4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687BF-06E1-4AF3-81EF-838C7ED8A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C43E-3EED-4780-91D6-D7059BBFD7E4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687BF-06E1-4AF3-81EF-838C7ED8A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C43E-3EED-4780-91D6-D7059BBFD7E4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687BF-06E1-4AF3-81EF-838C7ED8A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C43E-3EED-4780-91D6-D7059BBFD7E4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687BF-06E1-4AF3-81EF-838C7ED8A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C43E-3EED-4780-91D6-D7059BBFD7E4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687BF-06E1-4AF3-81EF-838C7ED8A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C43E-3EED-4780-91D6-D7059BBFD7E4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687BF-06E1-4AF3-81EF-838C7ED8A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C43E-3EED-4780-91D6-D7059BBFD7E4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687BF-06E1-4AF3-81EF-838C7ED8A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C43E-3EED-4780-91D6-D7059BBFD7E4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687BF-06E1-4AF3-81EF-838C7ED8A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7C43E-3EED-4780-91D6-D7059BBFD7E4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687BF-06E1-4AF3-81EF-838C7ED8A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815290" cy="3500462"/>
          </a:xfrm>
        </p:spPr>
        <p:txBody>
          <a:bodyPr>
            <a:normAutofit fontScale="90000"/>
          </a:bodyPr>
          <a:lstStyle/>
          <a:p>
            <a:r>
              <a:rPr lang="ru-RU" dirty="0"/>
              <a:t>Итоги письменной компании первичных и территориальных организаций  Профсоюза </a:t>
            </a:r>
            <a:r>
              <a:rPr lang="ru-RU"/>
              <a:t>за </a:t>
            </a:r>
            <a:r>
              <a:rPr lang="ru-RU" smtClean="0"/>
              <a:t>повышение </a:t>
            </a:r>
            <a:r>
              <a:rPr lang="ru-RU" dirty="0"/>
              <a:t>финансирования научных учреждений в 4 квартале 2021 и последующие годы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5429264"/>
            <a:ext cx="6129358" cy="709602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Заместитель председателя Профсоюза работников РАН </a:t>
            </a:r>
          </a:p>
          <a:p>
            <a:r>
              <a:rPr lang="ru-RU" dirty="0"/>
              <a:t>Георгий Алексеевич Ивлев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6766" cy="1000132"/>
          </a:xfrm>
        </p:spPr>
        <p:txBody>
          <a:bodyPr>
            <a:normAutofit fontScale="90000"/>
          </a:bodyPr>
          <a:lstStyle/>
          <a:p>
            <a:r>
              <a:rPr lang="ru-RU" dirty="0"/>
              <a:t>Статистика и анализ </a:t>
            </a:r>
            <a:r>
              <a:rPr lang="ru-RU" dirty="0" smtClean="0"/>
              <a:t>обращений организаций Профсоюза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50070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Профсоюзе имеются данные о том, что начиная с 22 июля 2021 года в Правительство РФ было направлено не менее </a:t>
            </a:r>
            <a:r>
              <a:rPr lang="ru-RU" dirty="0" smtClean="0"/>
              <a:t>55 обращений </a:t>
            </a:r>
            <a:r>
              <a:rPr lang="ru-RU" dirty="0"/>
              <a:t>от ППО и ТО </a:t>
            </a:r>
            <a:r>
              <a:rPr lang="ru-RU" dirty="0" smtClean="0"/>
              <a:t>Профсоюза.</a:t>
            </a:r>
            <a:endParaRPr lang="ru-RU" dirty="0"/>
          </a:p>
          <a:p>
            <a:r>
              <a:rPr lang="ru-RU" dirty="0"/>
              <a:t>В Профсоюзе имеются данные о том, что начиная с 23 сентября 2021 года в администрацию Президента РФ было направлено не менее 20 </a:t>
            </a:r>
            <a:r>
              <a:rPr lang="ru-RU" dirty="0" smtClean="0"/>
              <a:t>обращений от </a:t>
            </a:r>
            <a:r>
              <a:rPr lang="ru-RU" dirty="0"/>
              <a:t>ППО и ТО Профсоюза.</a:t>
            </a:r>
          </a:p>
          <a:p>
            <a:r>
              <a:rPr lang="ru-RU" dirty="0"/>
              <a:t>Субъекты </a:t>
            </a:r>
            <a:r>
              <a:rPr lang="ru-RU" dirty="0" smtClean="0"/>
              <a:t>РФ, </a:t>
            </a:r>
            <a:r>
              <a:rPr lang="ru-RU" dirty="0"/>
              <a:t>из которых направлялись обращения: Амурская, Калужская, Кемеровская, Нижегородская, Новосибирская, Саратовская,  Свердловская и Томская области, Красноярский и Приморский края, Севастополь, Москва, Санкт-Петербург, Республики Башкортостан,  Дагестан, Татарстан, Кабардино-Балкария, Чечня. Всего 18 субъектов РФ.</a:t>
            </a:r>
          </a:p>
          <a:p>
            <a:r>
              <a:rPr lang="ru-RU" dirty="0"/>
              <a:t>В большинстве случаев для подготовки ответов письма пересылались в </a:t>
            </a:r>
            <a:r>
              <a:rPr lang="ru-RU" dirty="0" err="1"/>
              <a:t>Минобрнауки</a:t>
            </a:r>
            <a:r>
              <a:rPr lang="ru-RU" dirty="0"/>
              <a:t> России, в ряде случаев в Минфин России, а так же имеется прямой ответ из администрации Президента РФ на основе полученной от </a:t>
            </a:r>
            <a:r>
              <a:rPr lang="ru-RU" dirty="0" err="1"/>
              <a:t>ФОИВов</a:t>
            </a:r>
            <a:r>
              <a:rPr lang="ru-RU" dirty="0"/>
              <a:t> информации.</a:t>
            </a:r>
          </a:p>
          <a:p>
            <a:r>
              <a:rPr lang="ru-RU" dirty="0"/>
              <a:t>В силу </a:t>
            </a:r>
            <a:r>
              <a:rPr lang="ru-RU" dirty="0" smtClean="0"/>
              <a:t>своей </a:t>
            </a:r>
            <a:r>
              <a:rPr lang="ru-RU" dirty="0" err="1" smtClean="0"/>
              <a:t>неинформативности</a:t>
            </a:r>
            <a:r>
              <a:rPr lang="ru-RU" dirty="0" smtClean="0"/>
              <a:t> ответы </a:t>
            </a:r>
            <a:r>
              <a:rPr lang="ru-RU" dirty="0" err="1"/>
              <a:t>Минобрнауки</a:t>
            </a:r>
            <a:r>
              <a:rPr lang="ru-RU" dirty="0"/>
              <a:t> </a:t>
            </a:r>
            <a:r>
              <a:rPr lang="ru-RU" dirty="0" smtClean="0"/>
              <a:t>России ниже </a:t>
            </a:r>
            <a:r>
              <a:rPr lang="ru-RU" dirty="0"/>
              <a:t>не приводятся.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Первая ласточка в Красноярск из Минфина России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71612"/>
            <a:ext cx="740169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00438"/>
            <a:ext cx="7975985" cy="217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571472" y="5929330"/>
            <a:ext cx="8401080" cy="61435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2022 – 5,0 </a:t>
            </a:r>
            <a:r>
              <a:rPr lang="ru-RU" b="1" dirty="0" err="1">
                <a:solidFill>
                  <a:srgbClr val="FF0000"/>
                </a:solidFill>
              </a:rPr>
              <a:t>млрд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руб</a:t>
            </a:r>
            <a:r>
              <a:rPr lang="ru-RU" b="1" dirty="0">
                <a:solidFill>
                  <a:srgbClr val="FF0000"/>
                </a:solidFill>
              </a:rPr>
              <a:t>, 2023 – 5,2 </a:t>
            </a:r>
            <a:r>
              <a:rPr lang="ru-RU" b="1" dirty="0" err="1">
                <a:solidFill>
                  <a:srgbClr val="FF0000"/>
                </a:solidFill>
              </a:rPr>
              <a:t>млрд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руб</a:t>
            </a:r>
            <a:r>
              <a:rPr lang="ru-RU" b="1" dirty="0">
                <a:solidFill>
                  <a:srgbClr val="FF0000"/>
                </a:solidFill>
              </a:rPr>
              <a:t>, 2024 – 7,9 </a:t>
            </a:r>
            <a:r>
              <a:rPr lang="ru-RU" b="1" dirty="0" err="1">
                <a:solidFill>
                  <a:srgbClr val="FF0000"/>
                </a:solidFill>
              </a:rPr>
              <a:t>млрд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руб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Вторая ласточка в Томск и Екатеринбург из Минфина России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786454"/>
            <a:ext cx="8401080" cy="61435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2022 – 6,3 </a:t>
            </a:r>
            <a:r>
              <a:rPr lang="ru-RU" b="1" dirty="0" err="1">
                <a:solidFill>
                  <a:srgbClr val="FF0000"/>
                </a:solidFill>
              </a:rPr>
              <a:t>млрд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руб</a:t>
            </a:r>
            <a:r>
              <a:rPr lang="ru-RU" b="1" dirty="0">
                <a:solidFill>
                  <a:srgbClr val="FF0000"/>
                </a:solidFill>
              </a:rPr>
              <a:t>, 2023 – 6,6 </a:t>
            </a:r>
            <a:r>
              <a:rPr lang="ru-RU" b="1" dirty="0" err="1">
                <a:solidFill>
                  <a:srgbClr val="FF0000"/>
                </a:solidFill>
              </a:rPr>
              <a:t>млрд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руб</a:t>
            </a:r>
            <a:r>
              <a:rPr lang="ru-RU" b="1" dirty="0">
                <a:solidFill>
                  <a:srgbClr val="FF0000"/>
                </a:solidFill>
              </a:rPr>
              <a:t>, 2024 – 10,1 </a:t>
            </a:r>
            <a:r>
              <a:rPr lang="ru-RU" b="1" dirty="0" err="1">
                <a:solidFill>
                  <a:srgbClr val="FF0000"/>
                </a:solidFill>
              </a:rPr>
              <a:t>млрд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руб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7624848" cy="237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429000"/>
            <a:ext cx="7926817" cy="193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3071834" cy="1143000"/>
          </a:xfrm>
        </p:spPr>
        <p:txBody>
          <a:bodyPr>
            <a:normAutofit/>
          </a:bodyPr>
          <a:lstStyle/>
          <a:p>
            <a:r>
              <a:rPr lang="ru-RU" sz="3200" dirty="0"/>
              <a:t>Екатеринбург +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43596"/>
            <a:ext cx="7643866" cy="511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9836" y="142852"/>
            <a:ext cx="5952581" cy="146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654032"/>
          </a:xfrm>
        </p:spPr>
        <p:txBody>
          <a:bodyPr>
            <a:normAutofit fontScale="90000"/>
          </a:bodyPr>
          <a:lstStyle/>
          <a:p>
            <a:r>
              <a:rPr lang="ru-RU" dirty="0"/>
              <a:t>Эффект от </a:t>
            </a:r>
            <a:r>
              <a:rPr lang="ru-RU" dirty="0" smtClean="0"/>
              <a:t>акции в 2021 году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071678"/>
          <a:ext cx="8229601" cy="4309373"/>
        </p:xfrm>
        <a:graphic>
          <a:graphicData uri="http://schemas.openxmlformats.org/drawingml/2006/table">
            <a:tbl>
              <a:tblPr/>
              <a:tblGrid>
                <a:gridCol w="17084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92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04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34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58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721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07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Дополнительные средства в 4 квартале 2021 года для федеральных бюджетных учреждений</a:t>
                      </a:r>
                    </a:p>
                  </a:txBody>
                  <a:tcPr marL="5367" marR="5367" marT="53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Средства из резервного фонда Правительства РФ на оплату труда и начисления на выплаты по оплате труда отдельных категорий работников, определенных Указом Президента Российской Федерации от 7 мая 2012 г.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No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597 "О мероприятиях по реализации государственной социальной политики"</a:t>
                      </a:r>
                    </a:p>
                  </a:txBody>
                  <a:tcPr marL="5367" marR="5367" marT="53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Приоритизация расходов федерального бюджета</a:t>
                      </a:r>
                    </a:p>
                  </a:txBody>
                  <a:tcPr marL="5367" marR="5367" marT="53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Дополнительные средства в 4 квартале для подведомстивенным Минобрнауки учреждениям</a:t>
                      </a:r>
                    </a:p>
                  </a:txBody>
                  <a:tcPr marL="5367" marR="5367" marT="53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924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367" marR="5367" marT="53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Всем главным распорядителям средств федерального бюджета в целях государственной поддержки федеральных государственных учреждений</a:t>
                      </a:r>
                    </a:p>
                  </a:txBody>
                  <a:tcPr marL="5367" marR="5367" marT="53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Передано из резервного фонда Правительства РФ Минобрнауки России </a:t>
                      </a:r>
                    </a:p>
                  </a:txBody>
                  <a:tcPr marL="5367" marR="5367" marT="53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5367" marR="5367" marT="53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Средства, которые перераспределило Минобрнауки России </a:t>
                      </a:r>
                    </a:p>
                  </a:txBody>
                  <a:tcPr marL="5367" marR="5367" marT="53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Всего средств</a:t>
                      </a:r>
                    </a:p>
                  </a:txBody>
                  <a:tcPr marL="5367" marR="5367" marT="53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134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367" marR="5367" marT="53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Размер бюджетных ассигнований (тыс. рублей)</a:t>
                      </a:r>
                    </a:p>
                  </a:txBody>
                  <a:tcPr marL="5367" marR="5367" marT="53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Размер бюджетных ассигнований (тыс. рублей)</a:t>
                      </a:r>
                    </a:p>
                  </a:txBody>
                  <a:tcPr marL="5367" marR="5367" marT="53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67" marR="5367" marT="53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Размер бюджетных ассигнований (тыс. рублей)</a:t>
                      </a:r>
                    </a:p>
                  </a:txBody>
                  <a:tcPr marL="5367" marR="5367" marT="53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Размер бюджетных ассигнований (тыс. рублей)</a:t>
                      </a:r>
                    </a:p>
                  </a:txBody>
                  <a:tcPr marL="5367" marR="5367" marT="53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795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Учреждения осуществляющие образовательную деятельность</a:t>
                      </a:r>
                    </a:p>
                  </a:txBody>
                  <a:tcPr marL="5367" marR="5367" marT="53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2 951 675,70  </a:t>
                      </a:r>
                    </a:p>
                  </a:txBody>
                  <a:tcPr marL="5367" marR="5367" marT="53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1 738 137,30  </a:t>
                      </a:r>
                    </a:p>
                  </a:txBody>
                  <a:tcPr marL="5367" marR="5367" marT="53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58,89%</a:t>
                      </a:r>
                    </a:p>
                  </a:txBody>
                  <a:tcPr marL="5367" marR="5367" marT="53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467 050,00  </a:t>
                      </a:r>
                    </a:p>
                  </a:txBody>
                  <a:tcPr marL="5367" marR="5367" marT="53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2 205 187,30  </a:t>
                      </a:r>
                    </a:p>
                  </a:txBody>
                  <a:tcPr marL="5367" marR="5367" marT="53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2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Учреждения осуществляющие научную деятельность</a:t>
                      </a:r>
                    </a:p>
                  </a:txBody>
                  <a:tcPr marL="5367" marR="5367" marT="53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5 273 735,40  </a:t>
                      </a:r>
                    </a:p>
                  </a:txBody>
                  <a:tcPr marL="5367" marR="5367" marT="53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3 976 682,30  </a:t>
                      </a:r>
                    </a:p>
                  </a:txBody>
                  <a:tcPr marL="5367" marR="5367" marT="53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75,41%</a:t>
                      </a:r>
                    </a:p>
                  </a:txBody>
                  <a:tcPr marL="5367" marR="5367" marT="53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1 376 600,00  </a:t>
                      </a:r>
                    </a:p>
                  </a:txBody>
                  <a:tcPr marL="5367" marR="5367" marT="53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5 353 282,30  </a:t>
                      </a:r>
                    </a:p>
                  </a:txBody>
                  <a:tcPr marL="5367" marR="5367" marT="53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9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Учреждения осуществляющие медицинскую деятельность</a:t>
                      </a:r>
                    </a:p>
                  </a:txBody>
                  <a:tcPr marL="5367" marR="5367" marT="53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2 676 090,00  </a:t>
                      </a:r>
                    </a:p>
                  </a:txBody>
                  <a:tcPr marL="5367" marR="5367" marT="53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201 600,00  </a:t>
                      </a:r>
                    </a:p>
                  </a:txBody>
                  <a:tcPr marL="5367" marR="5367" marT="53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7,53%</a:t>
                      </a:r>
                    </a:p>
                  </a:txBody>
                  <a:tcPr marL="5367" marR="5367" marT="53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252 650,00  </a:t>
                      </a:r>
                    </a:p>
                  </a:txBody>
                  <a:tcPr marL="5367" marR="5367" marT="53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454 250,00  </a:t>
                      </a:r>
                    </a:p>
                  </a:txBody>
                  <a:tcPr marL="5367" marR="5367" marT="53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101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Учреждениям культуры </a:t>
                      </a:r>
                    </a:p>
                  </a:txBody>
                  <a:tcPr marL="5367" marR="5367" marT="53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1 366 669,20  </a:t>
                      </a:r>
                    </a:p>
                  </a:txBody>
                  <a:tcPr marL="5367" marR="5367" marT="53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8 207,30  </a:t>
                      </a:r>
                    </a:p>
                  </a:txBody>
                  <a:tcPr marL="5367" marR="5367" marT="53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0,60%</a:t>
                      </a:r>
                    </a:p>
                  </a:txBody>
                  <a:tcPr marL="5367" marR="5367" marT="53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?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67" marR="5367" marT="53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8 207,30(+?)  </a:t>
                      </a:r>
                    </a:p>
                  </a:txBody>
                  <a:tcPr marL="5367" marR="5367" marT="53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736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Итого</a:t>
                      </a:r>
                    </a:p>
                  </a:txBody>
                  <a:tcPr marL="5367" marR="5367" marT="53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12 268 170,30  </a:t>
                      </a:r>
                    </a:p>
                  </a:txBody>
                  <a:tcPr marL="5367" marR="5367" marT="53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5 924 626,90  </a:t>
                      </a:r>
                    </a:p>
                  </a:txBody>
                  <a:tcPr marL="5367" marR="5367" marT="53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48,29%</a:t>
                      </a:r>
                    </a:p>
                  </a:txBody>
                  <a:tcPr marL="5367" marR="5367" marT="53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2 096 300,00(+?)  </a:t>
                      </a:r>
                    </a:p>
                  </a:txBody>
                  <a:tcPr marL="5367" marR="5367" marT="53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8 020 926,90(+?)  </a:t>
                      </a:r>
                    </a:p>
                  </a:txBody>
                  <a:tcPr marL="5367" marR="5367" marT="53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>
          <a:xfrm>
            <a:off x="357158" y="928670"/>
            <a:ext cx="8186766" cy="104298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Н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исключено, что столь массово о проблеме нехватки средств писали 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опять </a:t>
            </a:r>
            <a:r>
              <a:rPr kumimoji="0" lang="ru-RU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только наши профсоюзные организации.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итоге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свет вышло Распоряжение Правительства РФ от 11 декабря 2021 года №3544-р о выделении из</a:t>
            </a:r>
            <a:r>
              <a:rPr kumimoji="0" lang="ru-RU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резерва 12,27 </a:t>
            </a:r>
            <a:r>
              <a:rPr kumimoji="0" lang="ru-RU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млрд</a:t>
            </a:r>
            <a:r>
              <a:rPr kumimoji="0" lang="ru-RU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руб</a:t>
            </a:r>
            <a:endParaRPr kumimoji="0" lang="ru-RU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Существенные дополнительные средства в конце года смогло изыскать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</a:t>
            </a:r>
            <a:endParaRPr kumimoji="0" lang="ru-RU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6541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Методология распределения средств между научными учреждениями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6" t="4724" b="6299"/>
          <a:stretch>
            <a:fillRect/>
          </a:stretch>
        </p:blipFill>
        <p:spPr bwMode="auto">
          <a:xfrm>
            <a:off x="946574" y="2356945"/>
            <a:ext cx="7223727" cy="402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58204" cy="178595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Принципы распределения средств между научными учреждениями </a:t>
            </a:r>
            <a:r>
              <a:rPr lang="ru-RU" dirty="0" err="1"/>
              <a:t>Минобрнауки</a:t>
            </a:r>
            <a:r>
              <a:rPr lang="ru-RU" dirty="0"/>
              <a:t> России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1" y="1991036"/>
            <a:ext cx="4929223" cy="278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929066"/>
            <a:ext cx="5033919" cy="283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 связи с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Распоряжением Правительства РФ от 11 декабря 2021 года №3544-р о выделении из</a:t>
            </a:r>
            <a:r>
              <a:rPr kumimoji="0" lang="ru-RU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резерва </a:t>
            </a:r>
            <a:r>
              <a:rPr lang="ru-RU" dirty="0"/>
              <a:t>Правительства РФ дополнительных средств для федеральных бюджетных учреждений, по мнению заместителя министра Минобрнауки России А.В.Омельчука в конце этого года среди подведомственных учреждений был распределён </a:t>
            </a:r>
            <a:r>
              <a:rPr lang="ru-RU" dirty="0" smtClean="0"/>
              <a:t>беспрецедентно </a:t>
            </a:r>
            <a:r>
              <a:rPr lang="ru-RU" dirty="0"/>
              <a:t>большой объём средств.</a:t>
            </a:r>
          </a:p>
          <a:p>
            <a:r>
              <a:rPr lang="ru-RU" dirty="0"/>
              <a:t>Так же и Профсоюзные организации проявили </a:t>
            </a:r>
            <a:r>
              <a:rPr lang="ru-RU" dirty="0" smtClean="0"/>
              <a:t>беспрецедентно </a:t>
            </a:r>
            <a:r>
              <a:rPr lang="ru-RU" dirty="0"/>
              <a:t>массовую активность в отправке писем в органы власти РФ.</a:t>
            </a:r>
          </a:p>
          <a:p>
            <a:r>
              <a:rPr lang="ru-RU" dirty="0"/>
              <a:t>Есть ли между этими событиями связь, пусть каждый решит сам.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0100" y="6215082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В презентации использованы материалы из выступления  Зам.министра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Минобрнауки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России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А.В.Омельчука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 (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https://www.youtube.com/watch?v=DQrKVl0Ianc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614</Words>
  <Application>Microsoft Office PowerPoint</Application>
  <PresentationFormat>Экран (4:3)</PresentationFormat>
  <Paragraphs>71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Итоги письменной компании первичных и территориальных организаций  Профсоюза за повышение финансирования научных учреждений в 4 квартале 2021 и последующие годы</vt:lpstr>
      <vt:lpstr>Статистика и анализ обращений организаций Профсоюза</vt:lpstr>
      <vt:lpstr>Первая ласточка в Красноярск из Минфина России</vt:lpstr>
      <vt:lpstr>Вторая ласточка в Томск и Екатеринбург из Минфина России </vt:lpstr>
      <vt:lpstr>Екатеринбург +</vt:lpstr>
      <vt:lpstr>Эффект от акции в 2021 году</vt:lpstr>
      <vt:lpstr>Методология распределения средств между научными учреждениями Минобрнауки России</vt:lpstr>
      <vt:lpstr>Принципы распределения средств между научными учреждениями Минобрнауки России</vt:lpstr>
      <vt:lpstr>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Nozzle</dc:creator>
  <cp:lastModifiedBy>Nozzle</cp:lastModifiedBy>
  <cp:revision>21</cp:revision>
  <dcterms:created xsi:type="dcterms:W3CDTF">2021-12-22T01:05:49Z</dcterms:created>
  <dcterms:modified xsi:type="dcterms:W3CDTF">2021-12-24T04:00:44Z</dcterms:modified>
</cp:coreProperties>
</file>